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Lexend Medium"/>
      <p:regular r:id="rId28"/>
      <p:bold r:id="rId29"/>
    </p:embeddedFont>
    <p:embeddedFont>
      <p:font typeface="Lexen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LexendMedium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exend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exend-bold.fntdata"/><Relationship Id="rId30" Type="http://schemas.openxmlformats.org/officeDocument/2006/relationships/font" Target="fonts/Lexen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d443fc6b3f_0_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" name="Google Shape;53;g3d443fc6b3f_0_0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3d443fc6b3f_0_0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443fc6b3f_0_19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g3d443fc6b3f_0_198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Glenwood not included due to primarily magnet program/enrollment (dificult to understand travel patterns)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50" name="Google Shape;150;g3d443fc6b3f_0_198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d3a02cc12_2_3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g3dd3a02cc12_2_35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ACS Census Data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3dd3a02cc12_2_35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dd3a02cc12_2_4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g3dd3a02cc12_2_47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MLS Data 2023-2025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1" name="Google Shape;171;g3dd3a02cc12_2_47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d3a02cc12_0_10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" name="Google Shape;182;g3dd3a02cc12_0_106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SAPFOTAC Annual Report 2025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3dd3a02cc12_0_106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dd3a02cc12_0_8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Google Shape;193;g3dd3a02cc12_0_82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Latest Carolina Demography Report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94" name="Google Shape;194;g3dd3a02cc12_0_82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d443fc6b3f_0_21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3d443fc6b3f_0_213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Carolina Demography Report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3d443fc6b3f_0_213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d443fc6b3f_0_23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g3d443fc6b3f_0_234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3d443fc6b3f_0_234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d3bd8c7e4_3_2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g3dd3bd8c7e4_3_25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25" name="Google Shape;225;g3dd3bd8c7e4_3_25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dd3bd8c7e4_3_1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6" name="Google Shape;236;g3dd3bd8c7e4_3_12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37" name="Google Shape;237;g3dd3bd8c7e4_3_12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d4ae183bab_0_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g3d4ae183bab_0_6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51" name="Google Shape;251;g3d4ae183bab_0_6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d3bd8c7e4_4_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g3dd3bd8c7e4_4_0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Large blue dots = CHCCS elementary schools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Color dots = people 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No dots = no people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3" name="Google Shape;63;g3dd3bd8c7e4_4_0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d4ae183bab_0_1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" name="Google Shape;260;g3d4ae183bab_0_19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61" name="Google Shape;261;g3d4ae183bab_0_19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d4ae183bab_0_3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Google Shape;270;g3d4ae183bab_0_31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71" name="Google Shape;271;g3d4ae183bab_0_31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4ae183ba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d4ae183ba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dd37be2571_0_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" name="Google Shape;70;g3dd37be2571_0_0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71" name="Google Shape;71;g3dd37be2571_0_0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d3a02cc12_0_5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Google Shape;91;g3dd3a02cc12_0_52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Schools considered for closure: Ephesus (red), Glenwood (green), Seawell (blue)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Drive zone answers “If every family drove to the closest school, which school would serve this location?”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Large drive zone = more accessible to more people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Odd borders/holes shaped by road networks, inaccessible areas, and neighboring territories of other schools</a:t>
            </a:r>
            <a:endParaRPr sz="1200"/>
          </a:p>
        </p:txBody>
      </p:sp>
      <p:sp>
        <p:nvSpPr>
          <p:cNvPr id="92" name="Google Shape;92;g3dd3a02cc12_0_52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d3a02cc12_0_2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" name="Google Shape;102;g3dd3a02cc12_0_24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dd3a02cc12_0_24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d3bd8c7e4_4_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g3dd3bd8c7e4_4_10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ACS Census Data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4" name="Google Shape;114;g3dd3bd8c7e4_4_10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d3a02cc12_2_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g3dd3a02cc12_2_10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5" name="Google Shape;125;g3dd3a02cc12_2_10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dd3a02cc12_2_2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g3dd3a02cc12_2_27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ACS Census Data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4" name="Google Shape;134;g3dd3a02cc12_2_27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d443fc6b3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d443fc6b3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35.png"/><Relationship Id="rId5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39.png"/><Relationship Id="rId5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41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3">
            <a:alphaModFix/>
          </a:blip>
          <a:srcRect b="2325" l="0" r="0" t="0"/>
          <a:stretch/>
        </p:blipFill>
        <p:spPr>
          <a:xfrm>
            <a:off x="2220575" y="277550"/>
            <a:ext cx="4525074" cy="46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/>
          <p:nvPr/>
        </p:nvSpPr>
        <p:spPr>
          <a:xfrm>
            <a:off x="227250" y="1865100"/>
            <a:ext cx="8689500" cy="12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</a:pPr>
            <a:r>
              <a:rPr b="1" lang="en" sz="4400">
                <a:solidFill>
                  <a:srgbClr val="7C2D12"/>
                </a:solidFill>
                <a:latin typeface="Lexend"/>
                <a:ea typeface="Lexend"/>
                <a:cs typeface="Lexend"/>
                <a:sym typeface="Lexend"/>
              </a:rPr>
              <a:t>CHCCS Map Analysis</a:t>
            </a:r>
            <a:endParaRPr b="1" sz="4400">
              <a:solidFill>
                <a:srgbClr val="7C2D1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</a:pPr>
            <a:r>
              <a:rPr b="1" lang="en" sz="4400">
                <a:solidFill>
                  <a:srgbClr val="7C2D12"/>
                </a:solidFill>
                <a:latin typeface="Lexend"/>
                <a:ea typeface="Lexend"/>
                <a:cs typeface="Lexend"/>
                <a:sym typeface="Lexend"/>
              </a:rPr>
              <a:t>&amp; </a:t>
            </a:r>
            <a:endParaRPr b="1" sz="4400">
              <a:solidFill>
                <a:srgbClr val="7C2D1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</a:pPr>
            <a:r>
              <a:rPr b="1" lang="en" sz="4400">
                <a:solidFill>
                  <a:srgbClr val="7C2D12"/>
                </a:solidFill>
                <a:latin typeface="Lexend"/>
                <a:ea typeface="Lexend"/>
                <a:cs typeface="Lexend"/>
                <a:sym typeface="Lexend"/>
              </a:rPr>
              <a:t>Demography Updates</a:t>
            </a:r>
            <a:endParaRPr b="1" sz="4400">
              <a:solidFill>
                <a:srgbClr val="7C2D1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745417" y="3913491"/>
            <a:ext cx="7475400" cy="92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745417" y="969059"/>
            <a:ext cx="7475400" cy="92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/>
          <p:nvPr/>
        </p:nvSpPr>
        <p:spPr>
          <a:xfrm>
            <a:off x="457200" y="1212050"/>
            <a:ext cx="2961900" cy="48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3" title="close-ephesus-seawel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798" y="631320"/>
            <a:ext cx="4792800" cy="410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" name="Google Shape;154;p23"/>
          <p:cNvSpPr/>
          <p:nvPr/>
        </p:nvSpPr>
        <p:spPr>
          <a:xfrm>
            <a:off x="457200" y="274328"/>
            <a:ext cx="82296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Change in Travel Time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(School Closures)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163552" y="1594950"/>
            <a:ext cx="3869100" cy="30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How much farther is the new nearest school?</a:t>
            </a:r>
            <a:endParaRPr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"/>
              <a:buChar char="●"/>
            </a:pP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Seawell </a:t>
            </a: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to </a:t>
            </a: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Morris Grove or Estes </a:t>
            </a: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(+5 mins)</a:t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"/>
              <a:buChar char="●"/>
            </a:pP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Ephesus to Estes Hill (+7 mins) or Rashkis (+</a:t>
            </a: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11 mins)</a:t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Darker colors = more time </a:t>
            </a:r>
            <a:r>
              <a:rPr b="1" lang="en" sz="1200" u="sng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added</a:t>
            </a: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to commute</a:t>
            </a:r>
            <a:endParaRPr sz="13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/>
        </p:nvSpPr>
        <p:spPr>
          <a:xfrm>
            <a:off x="172600" y="119900"/>
            <a:ext cx="7797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Where is Future Growth? (0-4 year olds)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62" name="Google Shape;162;p24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4"/>
          <p:cNvSpPr/>
          <p:nvPr/>
        </p:nvSpPr>
        <p:spPr>
          <a:xfrm>
            <a:off x="211675" y="1289250"/>
            <a:ext cx="5772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4"/>
          <p:cNvSpPr/>
          <p:nvPr/>
        </p:nvSpPr>
        <p:spPr>
          <a:xfrm>
            <a:off x="3994800" y="1199200"/>
            <a:ext cx="5772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4" title="bars_children_0_4_driv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5" y="994615"/>
            <a:ext cx="4923399" cy="36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 title="pop-dot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250" y="710650"/>
            <a:ext cx="3987000" cy="417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7" name="Google Shape;167;p24" title="pop-dots-lege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6475" y="4326575"/>
            <a:ext cx="1567200" cy="6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/>
          <p:nvPr/>
        </p:nvSpPr>
        <p:spPr>
          <a:xfrm>
            <a:off x="172600" y="119900"/>
            <a:ext cx="682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Where is Future Growth? (Home Sales)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grpSp>
        <p:nvGrpSpPr>
          <p:cNvPr id="174" name="Google Shape;174;p25"/>
          <p:cNvGrpSpPr/>
          <p:nvPr/>
        </p:nvGrpSpPr>
        <p:grpSpPr>
          <a:xfrm>
            <a:off x="90303" y="649675"/>
            <a:ext cx="8765006" cy="4407476"/>
            <a:chOff x="93900" y="914661"/>
            <a:chExt cx="8855331" cy="4407476"/>
          </a:xfrm>
        </p:grpSpPr>
        <p:pic>
          <p:nvPicPr>
            <p:cNvPr id="175" name="Google Shape;175;p25"/>
            <p:cNvPicPr preferRelativeResize="0"/>
            <p:nvPr/>
          </p:nvPicPr>
          <p:blipFill rotWithShape="1">
            <a:blip r:embed="rId3">
              <a:alphaModFix/>
            </a:blip>
            <a:srcRect b="5725" l="61315" r="1884" t="8951"/>
            <a:stretch/>
          </p:blipFill>
          <p:spPr>
            <a:xfrm>
              <a:off x="5584131" y="945437"/>
              <a:ext cx="3365100" cy="43767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76" name="Google Shape;176;p25"/>
            <p:cNvSpPr/>
            <p:nvPr/>
          </p:nvSpPr>
          <p:spPr>
            <a:xfrm>
              <a:off x="93900" y="914661"/>
              <a:ext cx="843300" cy="307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7" name="Google Shape;1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394" y="3966472"/>
            <a:ext cx="3137350" cy="84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5" title="bars_mls_sales_drive.png"/>
          <p:cNvPicPr preferRelativeResize="0"/>
          <p:nvPr/>
        </p:nvPicPr>
        <p:blipFill rotWithShape="1">
          <a:blip r:embed="rId5">
            <a:alphaModFix/>
          </a:blip>
          <a:srcRect b="0" l="80" r="90" t="0"/>
          <a:stretch/>
        </p:blipFill>
        <p:spPr>
          <a:xfrm>
            <a:off x="144375" y="936429"/>
            <a:ext cx="5121375" cy="384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/>
          <p:nvPr/>
        </p:nvSpPr>
        <p:spPr>
          <a:xfrm>
            <a:off x="172600" y="119900"/>
            <a:ext cx="8298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Where is Future Growth? (NC State Projections)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86" name="Google Shape;186;p26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6"/>
          <p:cNvSpPr/>
          <p:nvPr/>
        </p:nvSpPr>
        <p:spPr>
          <a:xfrm>
            <a:off x="193084" y="975382"/>
            <a:ext cx="637800" cy="83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6" title="bars_sapfotac_students_drive.png"/>
          <p:cNvPicPr preferRelativeResize="0"/>
          <p:nvPr/>
        </p:nvPicPr>
        <p:blipFill rotWithShape="1">
          <a:blip r:embed="rId3">
            <a:alphaModFix/>
          </a:blip>
          <a:srcRect b="0" l="-1368" r="0" t="0"/>
          <a:stretch/>
        </p:blipFill>
        <p:spPr>
          <a:xfrm>
            <a:off x="57925" y="955191"/>
            <a:ext cx="5107251" cy="37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 title="sapfota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753" y="812300"/>
            <a:ext cx="3686400" cy="398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p26" title="sapfotac-lege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4906" y="4065785"/>
            <a:ext cx="1699050" cy="9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/>
          <p:nvPr/>
        </p:nvSpPr>
        <p:spPr>
          <a:xfrm>
            <a:off x="457200" y="27432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Ephesus </a:t>
            </a:r>
            <a:r>
              <a:rPr b="1" lang="en" sz="2500">
                <a:solidFill>
                  <a:srgbClr val="7C2D12"/>
                </a:solidFill>
                <a:latin typeface="Lexend"/>
                <a:ea typeface="Lexend"/>
                <a:cs typeface="Lexend"/>
                <a:sym typeface="Lexend"/>
              </a:rPr>
              <a:t>Naturally </a:t>
            </a: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Sustains Enrollment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97" name="Google Shape;197;p27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7" title="adm_forecast_vs_2025_baseline.png"/>
          <p:cNvPicPr preferRelativeResize="0"/>
          <p:nvPr/>
        </p:nvPicPr>
        <p:blipFill rotWithShape="1">
          <a:blip r:embed="rId3">
            <a:alphaModFix/>
          </a:blip>
          <a:srcRect b="5810" l="10426" r="10164" t="-3792"/>
          <a:stretch/>
        </p:blipFill>
        <p:spPr>
          <a:xfrm>
            <a:off x="153225" y="847475"/>
            <a:ext cx="8837550" cy="41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/>
          <p:nvPr/>
        </p:nvSpPr>
        <p:spPr>
          <a:xfrm>
            <a:off x="457200" y="27432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Ephesus </a:t>
            </a:r>
            <a:r>
              <a:rPr b="1" lang="en" sz="2500">
                <a:solidFill>
                  <a:srgbClr val="7C2D12"/>
                </a:solidFill>
                <a:latin typeface="Lexend"/>
                <a:ea typeface="Lexend"/>
                <a:cs typeface="Lexend"/>
                <a:sym typeface="Lexend"/>
              </a:rPr>
              <a:t>Naturally </a:t>
            </a: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Sustains Enrollment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05" name="Google Shape;205;p28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8"/>
          <p:cNvPicPr preferRelativeResize="0"/>
          <p:nvPr/>
        </p:nvPicPr>
        <p:blipFill rotWithShape="1">
          <a:blip r:embed="rId3">
            <a:alphaModFix/>
          </a:blip>
          <a:srcRect b="40052" l="0" r="0" t="0"/>
          <a:stretch/>
        </p:blipFill>
        <p:spPr>
          <a:xfrm>
            <a:off x="514026" y="986025"/>
            <a:ext cx="7776298" cy="38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/>
          <p:nvPr/>
        </p:nvSpPr>
        <p:spPr>
          <a:xfrm>
            <a:off x="576000" y="1917625"/>
            <a:ext cx="7467300" cy="309900"/>
          </a:xfrm>
          <a:prstGeom prst="rect">
            <a:avLst/>
          </a:prstGeom>
          <a:noFill/>
          <a:ln cap="flat" cmpd="sng" w="76200">
            <a:solidFill>
              <a:srgbClr val="DC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8"/>
          <p:cNvSpPr/>
          <p:nvPr/>
        </p:nvSpPr>
        <p:spPr>
          <a:xfrm>
            <a:off x="576000" y="2772225"/>
            <a:ext cx="7467300" cy="309900"/>
          </a:xfrm>
          <a:prstGeom prst="rect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8"/>
          <p:cNvSpPr/>
          <p:nvPr/>
        </p:nvSpPr>
        <p:spPr>
          <a:xfrm>
            <a:off x="576000" y="4558438"/>
            <a:ext cx="7467300" cy="309900"/>
          </a:xfrm>
          <a:prstGeom prst="rect">
            <a:avLst/>
          </a:prstGeom>
          <a:noFill/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2626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>
            <a:off x="-237825" y="-307100"/>
            <a:ext cx="1828800" cy="1828800"/>
          </a:xfrm>
          <a:prstGeom prst="ellipse">
            <a:avLst/>
          </a:prstGeom>
          <a:solidFill>
            <a:srgbClr val="FFFBEB">
              <a:alpha val="8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9"/>
          <p:cNvSpPr/>
          <p:nvPr/>
        </p:nvSpPr>
        <p:spPr>
          <a:xfrm>
            <a:off x="7622300" y="3603000"/>
            <a:ext cx="1828800" cy="1828800"/>
          </a:xfrm>
          <a:prstGeom prst="ellipse">
            <a:avLst/>
          </a:prstGeom>
          <a:solidFill>
            <a:srgbClr val="FFFBEB">
              <a:alpha val="8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/>
          <p:cNvSpPr/>
          <p:nvPr/>
        </p:nvSpPr>
        <p:spPr>
          <a:xfrm>
            <a:off x="227263" y="206275"/>
            <a:ext cx="8689500" cy="12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</a:pPr>
            <a:r>
              <a:rPr b="1" lang="en" sz="4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CHCCSAction.org</a:t>
            </a:r>
            <a:endParaRPr b="1" sz="4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8" name="Google Shape;218;p29"/>
          <p:cNvSpPr/>
          <p:nvPr/>
        </p:nvSpPr>
        <p:spPr>
          <a:xfrm>
            <a:off x="1680150" y="3005416"/>
            <a:ext cx="5783700" cy="1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EB"/>
              </a:buClr>
              <a:buSzPts val="2400"/>
              <a:buFont typeface="Georgia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3632175" y="1817400"/>
            <a:ext cx="48576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FFFBEB"/>
                </a:solidFill>
                <a:latin typeface="Calibri"/>
                <a:ea typeface="Calibri"/>
                <a:cs typeface="Calibri"/>
                <a:sym typeface="Calibri"/>
              </a:rPr>
              <a:t>Visit our website to see even more maps!!!!</a:t>
            </a:r>
            <a:endParaRPr i="1" sz="2000">
              <a:solidFill>
                <a:srgbClr val="FFFBE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BEB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rgbClr val="FFFBEB"/>
                </a:solidFill>
                <a:latin typeface="Calibri"/>
                <a:ea typeface="Calibri"/>
                <a:cs typeface="Calibri"/>
                <a:sym typeface="Calibri"/>
              </a:rPr>
              <a:t>Interactive maps</a:t>
            </a:r>
            <a:endParaRPr b="1" sz="2000">
              <a:solidFill>
                <a:srgbClr val="FFFBE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BEB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rgbClr val="FFFBEB"/>
                </a:solidFill>
                <a:latin typeface="Calibri"/>
                <a:ea typeface="Calibri"/>
                <a:cs typeface="Calibri"/>
                <a:sym typeface="Calibri"/>
              </a:rPr>
              <a:t>Methodology maps</a:t>
            </a:r>
            <a:endParaRPr b="1" sz="2000">
              <a:solidFill>
                <a:srgbClr val="FFFBE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BEB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rgbClr val="FFFBEB"/>
                </a:solidFill>
                <a:latin typeface="Calibri"/>
                <a:ea typeface="Calibri"/>
                <a:cs typeface="Calibri"/>
                <a:sym typeface="Calibri"/>
              </a:rPr>
              <a:t>Story maps</a:t>
            </a:r>
            <a:endParaRPr b="1" sz="2000">
              <a:solidFill>
                <a:srgbClr val="FFFB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25" y="1875125"/>
            <a:ext cx="2808475" cy="28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/>
          <p:nvPr/>
        </p:nvSpPr>
        <p:spPr>
          <a:xfrm>
            <a:off x="3632175" y="3783250"/>
            <a:ext cx="3471300" cy="7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7C2D12"/>
                </a:solidFill>
                <a:latin typeface="Lexend"/>
                <a:ea typeface="Lexend"/>
                <a:cs typeface="Lexend"/>
                <a:sym typeface="Lexend"/>
              </a:rPr>
              <a:t>For optimal viewing experience, open on a computer [full screen]</a:t>
            </a:r>
            <a:endParaRPr sz="1300">
              <a:solidFill>
                <a:srgbClr val="7C2D1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/>
          <p:nvPr/>
        </p:nvSpPr>
        <p:spPr>
          <a:xfrm>
            <a:off x="258200" y="168650"/>
            <a:ext cx="824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Traffic and Increased Burden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28" name="Google Shape;228;p30"/>
          <p:cNvSpPr/>
          <p:nvPr/>
        </p:nvSpPr>
        <p:spPr>
          <a:xfrm>
            <a:off x="438625" y="776452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0" title="traffic-baseli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75" y="1022950"/>
            <a:ext cx="3717300" cy="3883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30" title="traffic-driv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650" y="885150"/>
            <a:ext cx="3794700" cy="4062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30"/>
          <p:cNvSpPr txBox="1"/>
          <p:nvPr/>
        </p:nvSpPr>
        <p:spPr>
          <a:xfrm>
            <a:off x="438625" y="1074575"/>
            <a:ext cx="1855500" cy="373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Current School Zones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232" name="Google Shape;232;p30"/>
          <p:cNvSpPr/>
          <p:nvPr/>
        </p:nvSpPr>
        <p:spPr>
          <a:xfrm>
            <a:off x="3244300" y="890650"/>
            <a:ext cx="51600" cy="2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0"/>
          <p:cNvSpPr txBox="1"/>
          <p:nvPr/>
        </p:nvSpPr>
        <p:spPr>
          <a:xfrm>
            <a:off x="4681025" y="968750"/>
            <a:ext cx="2304000" cy="373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Nearest “Drive Zone” School</a:t>
            </a:r>
            <a:endParaRPr b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/>
          <p:nvPr/>
        </p:nvSpPr>
        <p:spPr>
          <a:xfrm>
            <a:off x="240650" y="143800"/>
            <a:ext cx="8420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School Closure Scenarios: 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what is the actual closest school?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40" name="Google Shape;240;p31"/>
          <p:cNvSpPr/>
          <p:nvPr/>
        </p:nvSpPr>
        <p:spPr>
          <a:xfrm>
            <a:off x="240650" y="872727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31" title="close-ephesus-and-glenwood.png"/>
          <p:cNvPicPr preferRelativeResize="0"/>
          <p:nvPr/>
        </p:nvPicPr>
        <p:blipFill rotWithShape="1">
          <a:blip r:embed="rId3">
            <a:alphaModFix/>
          </a:blip>
          <a:srcRect b="31658" l="63087" r="0" t="-240"/>
          <a:stretch/>
        </p:blipFill>
        <p:spPr>
          <a:xfrm>
            <a:off x="2145165" y="1403688"/>
            <a:ext cx="1655100" cy="3181500"/>
          </a:xfrm>
          <a:prstGeom prst="roundRect">
            <a:avLst>
              <a:gd fmla="val 16667" name="adj"/>
            </a:avLst>
          </a:prstGeom>
          <a:noFill/>
          <a:ln cap="flat" cmpd="sng" w="107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p31" title="close-ephesus.png"/>
          <p:cNvPicPr preferRelativeResize="0"/>
          <p:nvPr/>
        </p:nvPicPr>
        <p:blipFill rotWithShape="1">
          <a:blip r:embed="rId4">
            <a:alphaModFix/>
          </a:blip>
          <a:srcRect b="31741" l="62728" r="0" t="0"/>
          <a:stretch/>
        </p:blipFill>
        <p:spPr>
          <a:xfrm>
            <a:off x="228225" y="1401600"/>
            <a:ext cx="1705200" cy="3181500"/>
          </a:xfrm>
          <a:prstGeom prst="roundRect">
            <a:avLst>
              <a:gd fmla="val 16667" name="adj"/>
            </a:avLst>
          </a:prstGeom>
          <a:noFill/>
          <a:ln cap="flat" cmpd="sng" w="107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3" name="Google Shape;243;p31"/>
          <p:cNvSpPr txBox="1"/>
          <p:nvPr/>
        </p:nvSpPr>
        <p:spPr>
          <a:xfrm>
            <a:off x="228222" y="1326892"/>
            <a:ext cx="1338000" cy="373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Close Ephesus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2145161" y="1328968"/>
            <a:ext cx="1338000" cy="502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Close Ephesus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+ Glenwood</a:t>
            </a:r>
            <a:endParaRPr b="1" sz="1200">
              <a:solidFill>
                <a:schemeClr val="dk2"/>
              </a:solidFill>
            </a:endParaRPr>
          </a:p>
        </p:txBody>
      </p:sp>
      <p:pic>
        <p:nvPicPr>
          <p:cNvPr id="245" name="Google Shape;245;p31" title="close-ephesus-glenwood-estes.png"/>
          <p:cNvPicPr preferRelativeResize="0"/>
          <p:nvPr/>
        </p:nvPicPr>
        <p:blipFill rotWithShape="1">
          <a:blip r:embed="rId5">
            <a:alphaModFix/>
          </a:blip>
          <a:srcRect b="2296" l="23465" r="0" t="0"/>
          <a:stretch/>
        </p:blipFill>
        <p:spPr>
          <a:xfrm>
            <a:off x="4017800" y="1329000"/>
            <a:ext cx="1927500" cy="3256200"/>
          </a:xfrm>
          <a:prstGeom prst="roundRect">
            <a:avLst>
              <a:gd fmla="val 16667" name="adj"/>
            </a:avLst>
          </a:prstGeom>
          <a:noFill/>
          <a:ln cap="flat" cmpd="sng" w="107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6" name="Google Shape;246;p31"/>
          <p:cNvSpPr txBox="1"/>
          <p:nvPr/>
        </p:nvSpPr>
        <p:spPr>
          <a:xfrm>
            <a:off x="4012015" y="1324808"/>
            <a:ext cx="1338000" cy="705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Close Ephesus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+ Glenwood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+ Estes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6079800" y="1259500"/>
            <a:ext cx="29289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Estes and Glenwood are closer to Ephesus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So the only way to “trick” the algorithm into sending students from Ephesus to Rashkis to also close Estes and Glenwood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This </a:t>
            </a: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adds </a:t>
            </a: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up to 11 minutes of drive time for Ephesus families (total commute time is longer)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/>
          <p:nvPr/>
        </p:nvSpPr>
        <p:spPr>
          <a:xfrm>
            <a:off x="258200" y="168650"/>
            <a:ext cx="824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Flood plains, TRAP Exposure, Urban Heat Map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438625" y="776452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2"/>
          <p:cNvSpPr/>
          <p:nvPr/>
        </p:nvSpPr>
        <p:spPr>
          <a:xfrm>
            <a:off x="3244300" y="890650"/>
            <a:ext cx="51600" cy="2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575" y="890650"/>
            <a:ext cx="4041950" cy="42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18500"/>
            <a:ext cx="4219699" cy="284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978475" y="1518350"/>
            <a:ext cx="2948400" cy="20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Where Do 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People Live?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t/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Where Are 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the Schools?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1097150" y="2505349"/>
            <a:ext cx="1828800" cy="354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5" title="race-dots-al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3700" y="225478"/>
            <a:ext cx="4476900" cy="4708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/>
          <p:nvPr/>
        </p:nvSpPr>
        <p:spPr>
          <a:xfrm>
            <a:off x="258200" y="168650"/>
            <a:ext cx="824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Flood Risk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64" name="Google Shape;264;p33"/>
          <p:cNvSpPr/>
          <p:nvPr/>
        </p:nvSpPr>
        <p:spPr>
          <a:xfrm>
            <a:off x="438625" y="776452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1007350"/>
            <a:ext cx="4178849" cy="38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 rotWithShape="1">
          <a:blip r:embed="rId4">
            <a:alphaModFix/>
          </a:blip>
          <a:srcRect b="0" l="0" r="66496" t="0"/>
          <a:stretch/>
        </p:blipFill>
        <p:spPr>
          <a:xfrm>
            <a:off x="438625" y="1238250"/>
            <a:ext cx="1881824" cy="17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 rotWithShape="1">
          <a:blip r:embed="rId4">
            <a:alphaModFix/>
          </a:blip>
          <a:srcRect b="0" l="33347" r="0" t="0"/>
          <a:stretch/>
        </p:blipFill>
        <p:spPr>
          <a:xfrm>
            <a:off x="438625" y="3001625"/>
            <a:ext cx="3743800" cy="176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/>
          <p:nvPr/>
        </p:nvSpPr>
        <p:spPr>
          <a:xfrm>
            <a:off x="258200" y="168650"/>
            <a:ext cx="824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Closure Impact on Traffic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74" name="Google Shape;274;p34"/>
          <p:cNvSpPr/>
          <p:nvPr/>
        </p:nvSpPr>
        <p:spPr>
          <a:xfrm>
            <a:off x="438625" y="776452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4"/>
          <p:cNvSpPr/>
          <p:nvPr/>
        </p:nvSpPr>
        <p:spPr>
          <a:xfrm>
            <a:off x="3244300" y="890650"/>
            <a:ext cx="51600" cy="2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025" y="919750"/>
            <a:ext cx="3875973" cy="406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200" y="890650"/>
            <a:ext cx="4092500" cy="409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47" y="0"/>
            <a:ext cx="86193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284385" y="418075"/>
            <a:ext cx="3867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Who Lives Where</a:t>
            </a: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?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74" name="Google Shape;74;p16"/>
          <p:cNvSpPr/>
          <p:nvPr/>
        </p:nvSpPr>
        <p:spPr>
          <a:xfrm>
            <a:off x="482757" y="1064871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16" title="census-blocks-group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40" y="1816520"/>
            <a:ext cx="2202600" cy="231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6" name="Google Shape;76;p16" title="census-block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2825" y="1841425"/>
            <a:ext cx="2370600" cy="231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7" name="Google Shape;77;p16" title="parcels-seawell.png"/>
          <p:cNvPicPr preferRelativeResize="0"/>
          <p:nvPr/>
        </p:nvPicPr>
        <p:blipFill rotWithShape="1">
          <a:blip r:embed="rId5">
            <a:alphaModFix/>
          </a:blip>
          <a:srcRect b="0" l="0" r="0" t="16701"/>
          <a:stretch/>
        </p:blipFill>
        <p:spPr>
          <a:xfrm>
            <a:off x="5090550" y="169549"/>
            <a:ext cx="1685925" cy="39909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" name="Google Shape;78;p16"/>
          <p:cNvSpPr/>
          <p:nvPr/>
        </p:nvSpPr>
        <p:spPr>
          <a:xfrm>
            <a:off x="3556075" y="2242950"/>
            <a:ext cx="393000" cy="1051500"/>
          </a:xfrm>
          <a:prstGeom prst="rect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249200" y="4157425"/>
            <a:ext cx="19545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ACS Block Group demographics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2565475" y="4157425"/>
            <a:ext cx="19545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ACS Census Block </a:t>
            </a:r>
            <a:r>
              <a:rPr b="1" lang="en" sz="1200">
                <a:solidFill>
                  <a:schemeClr val="dk2"/>
                </a:solidFill>
              </a:rPr>
              <a:t>population</a:t>
            </a:r>
            <a:r>
              <a:rPr b="1" lang="en" sz="1200">
                <a:solidFill>
                  <a:schemeClr val="dk2"/>
                </a:solidFill>
              </a:rPr>
              <a:t> distribution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81" name="Google Shape;81;p16"/>
          <p:cNvCxnSpPr>
            <a:stCxn id="78" idx="0"/>
          </p:cNvCxnSpPr>
          <p:nvPr/>
        </p:nvCxnSpPr>
        <p:spPr>
          <a:xfrm flipH="1" rot="10800000">
            <a:off x="3752575" y="185550"/>
            <a:ext cx="1346700" cy="205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6"/>
          <p:cNvCxnSpPr>
            <a:stCxn id="78" idx="2"/>
          </p:cNvCxnSpPr>
          <p:nvPr/>
        </p:nvCxnSpPr>
        <p:spPr>
          <a:xfrm>
            <a:off x="3752575" y="3294450"/>
            <a:ext cx="1312200" cy="85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" name="Google Shape;83;p16"/>
          <p:cNvSpPr txBox="1"/>
          <p:nvPr/>
        </p:nvSpPr>
        <p:spPr>
          <a:xfrm>
            <a:off x="4881750" y="4160500"/>
            <a:ext cx="20460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Dasymetric mapping with Orange County parcels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6951900" y="4160490"/>
            <a:ext cx="20460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High resolution “population dots” for all categories</a:t>
            </a:r>
            <a:endParaRPr b="1" sz="1200">
              <a:solidFill>
                <a:schemeClr val="dk2"/>
              </a:solidFill>
            </a:endParaRPr>
          </a:p>
        </p:txBody>
      </p:sp>
      <p:pic>
        <p:nvPicPr>
          <p:cNvPr id="85" name="Google Shape;85;p16" title="popdod-seawell.png"/>
          <p:cNvPicPr preferRelativeResize="0"/>
          <p:nvPr/>
        </p:nvPicPr>
        <p:blipFill rotWithShape="1">
          <a:blip r:embed="rId6">
            <a:alphaModFix/>
          </a:blip>
          <a:srcRect b="2506" l="13935" r="13295" t="0"/>
          <a:stretch/>
        </p:blipFill>
        <p:spPr>
          <a:xfrm>
            <a:off x="7131937" y="169550"/>
            <a:ext cx="1685925" cy="3990950"/>
          </a:xfrm>
          <a:prstGeom prst="rect">
            <a:avLst/>
          </a:prstGeom>
          <a:noFill/>
          <a:ln cap="flat" cmpd="sng" w="38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86" name="Google Shape;86;p16"/>
          <p:cNvCxnSpPr/>
          <p:nvPr/>
        </p:nvCxnSpPr>
        <p:spPr>
          <a:xfrm flipH="1" rot="10800000">
            <a:off x="1893350" y="1760200"/>
            <a:ext cx="663000" cy="11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" name="Google Shape;87;p16"/>
          <p:cNvCxnSpPr/>
          <p:nvPr/>
        </p:nvCxnSpPr>
        <p:spPr>
          <a:xfrm flipH="1" rot="10800000">
            <a:off x="4421198" y="1783060"/>
            <a:ext cx="663000" cy="11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" name="Google Shape;88;p16"/>
          <p:cNvCxnSpPr/>
          <p:nvPr/>
        </p:nvCxnSpPr>
        <p:spPr>
          <a:xfrm flipH="1" rot="10800000">
            <a:off x="6438700" y="1794490"/>
            <a:ext cx="663000" cy="11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258200" y="168650"/>
            <a:ext cx="824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Attendance </a:t>
            </a: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Zones (temporary) to “Drive Zones”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417975" y="800135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3138" l="4032" r="1530" t="0"/>
          <a:stretch/>
        </p:blipFill>
        <p:spPr>
          <a:xfrm>
            <a:off x="417975" y="1022950"/>
            <a:ext cx="3745500" cy="376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b="3185" l="12300" r="8854" t="0"/>
          <a:stretch/>
        </p:blipFill>
        <p:spPr>
          <a:xfrm>
            <a:off x="5108650" y="1022525"/>
            <a:ext cx="3567900" cy="376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" name="Google Shape;98;p17"/>
          <p:cNvSpPr txBox="1"/>
          <p:nvPr/>
        </p:nvSpPr>
        <p:spPr>
          <a:xfrm>
            <a:off x="438625" y="1074575"/>
            <a:ext cx="2145000" cy="5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Current CHCCS Attendance Zones</a:t>
            </a:r>
            <a:endParaRPr b="1"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5158350" y="1072225"/>
            <a:ext cx="2455500" cy="34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Nearest “Drive Zone” School</a:t>
            </a:r>
            <a:endParaRPr b="1"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327675" y="168650"/>
            <a:ext cx="32397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C</a:t>
            </a: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onnecting People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to Schools…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417975" y="885152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8" title="dijkstra-rou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03" y="1039449"/>
            <a:ext cx="2538600" cy="2754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" name="Google Shape;108;p18"/>
          <p:cNvSpPr txBox="1"/>
          <p:nvPr/>
        </p:nvSpPr>
        <p:spPr>
          <a:xfrm>
            <a:off x="293545" y="3794050"/>
            <a:ext cx="3853200" cy="1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Travel time from every location in CHCCS district to every school using:</a:t>
            </a:r>
            <a:endParaRPr b="1"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Road networks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Stop lights / signs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Dijkstra routing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</a:endParaRPr>
          </a:p>
        </p:txBody>
      </p:sp>
      <p:pic>
        <p:nvPicPr>
          <p:cNvPr id="109" name="Google Shape;109;p18" title="school-drive-zon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9935" y="96994"/>
            <a:ext cx="4723200" cy="488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cxnSp>
        <p:nvCxnSpPr>
          <p:cNvPr id="110" name="Google Shape;110;p18"/>
          <p:cNvCxnSpPr/>
          <p:nvPr/>
        </p:nvCxnSpPr>
        <p:spPr>
          <a:xfrm flipH="1" rot="10800000">
            <a:off x="3091813" y="3660125"/>
            <a:ext cx="1229400" cy="3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/>
          <p:nvPr/>
        </p:nvSpPr>
        <p:spPr>
          <a:xfrm>
            <a:off x="243451" y="176575"/>
            <a:ext cx="8576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Who’s Affected?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19" title="bars_households_poverty_drive.png"/>
          <p:cNvPicPr preferRelativeResize="0"/>
          <p:nvPr/>
        </p:nvPicPr>
        <p:blipFill rotWithShape="1">
          <a:blip r:embed="rId3">
            <a:alphaModFix/>
          </a:blip>
          <a:srcRect b="0" l="6598" r="6589" t="0"/>
          <a:stretch/>
        </p:blipFill>
        <p:spPr>
          <a:xfrm>
            <a:off x="3263538" y="1917231"/>
            <a:ext cx="2732799" cy="23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 title="bars_no_vehicle_driv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6313" y="1917218"/>
            <a:ext cx="3147966" cy="23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 title="bars_children_5_9_driv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917237"/>
            <a:ext cx="3147975" cy="236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405650" y="1046900"/>
            <a:ext cx="8576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Drive zones show objective data for surrounding neighborhoods </a:t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Demographics are more relevant data for the enrolling neighborhood school (not magnet)</a:t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 rotWithShape="1">
          <a:blip r:embed="rId3">
            <a:alphaModFix/>
          </a:blip>
          <a:srcRect b="0" l="59921" r="0" t="0"/>
          <a:stretch/>
        </p:blipFill>
        <p:spPr>
          <a:xfrm>
            <a:off x="5380950" y="766700"/>
            <a:ext cx="3407400" cy="402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8" name="Google Shape;128;p20"/>
          <p:cNvSpPr/>
          <p:nvPr/>
        </p:nvSpPr>
        <p:spPr>
          <a:xfrm>
            <a:off x="172600" y="119900"/>
            <a:ext cx="682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Who’s Affected? 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0" title="bars_affordable_housing_drive.png"/>
          <p:cNvPicPr preferRelativeResize="0"/>
          <p:nvPr/>
        </p:nvPicPr>
        <p:blipFill rotWithShape="1">
          <a:blip r:embed="rId4">
            <a:alphaModFix/>
          </a:blip>
          <a:srcRect b="0" l="6574" r="6583" t="0"/>
          <a:stretch/>
        </p:blipFill>
        <p:spPr>
          <a:xfrm>
            <a:off x="184546" y="812300"/>
            <a:ext cx="4905876" cy="423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 title="race-dots-ephesu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1593" y="181500"/>
            <a:ext cx="2925300" cy="4780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7" name="Google Shape;137;p21"/>
          <p:cNvSpPr/>
          <p:nvPr/>
        </p:nvSpPr>
        <p:spPr>
          <a:xfrm>
            <a:off x="172600" y="119900"/>
            <a:ext cx="682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Who’s Affected? 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1" title="bars_minority_residents_drive.png"/>
          <p:cNvPicPr preferRelativeResize="0"/>
          <p:nvPr/>
        </p:nvPicPr>
        <p:blipFill rotWithShape="1">
          <a:blip r:embed="rId4">
            <a:alphaModFix/>
          </a:blip>
          <a:srcRect b="0" l="6370" r="6370" t="0"/>
          <a:stretch/>
        </p:blipFill>
        <p:spPr>
          <a:xfrm>
            <a:off x="457200" y="1002925"/>
            <a:ext cx="4534533" cy="38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 title="race-dots-lege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5612" y="4251300"/>
            <a:ext cx="3177300" cy="710700"/>
          </a:xfrm>
          <a:prstGeom prst="snip1Rect">
            <a:avLst>
              <a:gd fmla="val 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63455"/>
            <a:ext cx="846130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7250700" y="1783658"/>
            <a:ext cx="18933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$900/student to ride bus each year</a:t>
            </a:r>
            <a:endParaRPr b="1" sz="18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